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notesSlides/notesSlide21.xml" ContentType="application/vnd.openxmlformats-officedocument.presentationml.notesSlide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tags/tag27.xml" ContentType="application/vnd.openxmlformats-officedocument.presentationml.tags+xml"/>
  <Override PartName="/ppt/notesSlides/notesSlide23.xml" ContentType="application/vnd.openxmlformats-officedocument.presentationml.notesSlide+xml"/>
  <Override PartName="/ppt/tags/tag28.xml" ContentType="application/vnd.openxmlformats-officedocument.presentationml.tags+xml"/>
  <Override PartName="/ppt/notesSlides/notesSlide24.xml" ContentType="application/vnd.openxmlformats-officedocument.presentationml.notesSlide+xml"/>
  <Override PartName="/ppt/tags/tag29.xml" ContentType="application/vnd.openxmlformats-officedocument.presentationml.tags+xml"/>
  <Override PartName="/ppt/notesSlides/notesSlide25.xml" ContentType="application/vnd.openxmlformats-officedocument.presentationml.notesSlide+xml"/>
  <Override PartName="/ppt/tags/tag30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7"/>
  </p:notesMasterIdLst>
  <p:sldIdLst>
    <p:sldId id="261" r:id="rId5"/>
    <p:sldId id="749" r:id="rId6"/>
    <p:sldId id="750" r:id="rId7"/>
    <p:sldId id="751" r:id="rId8"/>
    <p:sldId id="260" r:id="rId9"/>
    <p:sldId id="752" r:id="rId10"/>
    <p:sldId id="753" r:id="rId11"/>
    <p:sldId id="755" r:id="rId12"/>
    <p:sldId id="754" r:id="rId13"/>
    <p:sldId id="756" r:id="rId14"/>
    <p:sldId id="757" r:id="rId15"/>
    <p:sldId id="758" r:id="rId16"/>
    <p:sldId id="759" r:id="rId17"/>
    <p:sldId id="760" r:id="rId18"/>
    <p:sldId id="762" r:id="rId19"/>
    <p:sldId id="761" r:id="rId20"/>
    <p:sldId id="763" r:id="rId21"/>
    <p:sldId id="764" r:id="rId22"/>
    <p:sldId id="765" r:id="rId23"/>
    <p:sldId id="766" r:id="rId24"/>
    <p:sldId id="768" r:id="rId25"/>
    <p:sldId id="769" r:id="rId26"/>
    <p:sldId id="770" r:id="rId27"/>
    <p:sldId id="772" r:id="rId28"/>
    <p:sldId id="773" r:id="rId29"/>
    <p:sldId id="774" r:id="rId30"/>
    <p:sldId id="775" r:id="rId31"/>
    <p:sldId id="776" r:id="rId32"/>
    <p:sldId id="777" r:id="rId33"/>
    <p:sldId id="781" r:id="rId34"/>
    <p:sldId id="779" r:id="rId35"/>
    <p:sldId id="780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gatebase Medium" panose="00000500000000000000" charset="0"/>
      <p:regular r:id="rId44"/>
    </p:embeddedFont>
    <p:embeddedFont>
      <p:font typeface="Roboto" panose="020B0604020202020204" charset="0"/>
      <p:regular r:id="rId45"/>
      <p:bold r:id="rId46"/>
      <p:italic r:id="rId47"/>
      <p:boldItalic r:id="rId48"/>
    </p:embeddedFont>
    <p:embeddedFont>
      <p:font typeface="Roboto Medium" panose="020B0604020202020204" charset="0"/>
      <p:regular r:id="rId49"/>
      <p:italic r:id="rId50"/>
    </p:embeddedFont>
    <p:embeddedFont>
      <p:font typeface="Roboto MEDIUM italic" panose="020B0604020202020204" charset="0"/>
      <p:italic r:id="rId51"/>
    </p:embeddedFont>
    <p:embeddedFont>
      <p:font typeface="Roboto regular" panose="020B0604020202020204" charset="0"/>
      <p:regular r:id="rId52"/>
    </p:embeddedFont>
    <p:embeddedFont>
      <p:font typeface="Roboto regular" panose="020B060402020202020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80" autoAdjust="0"/>
  </p:normalViewPr>
  <p:slideViewPr>
    <p:cSldViewPr snapToGrid="0">
      <p:cViewPr varScale="1">
        <p:scale>
          <a:sx n="109" d="100"/>
          <a:sy n="109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4.fntdata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17F16-03E0-4122-8000-FD95B71C5CE2}" type="datetimeFigureOut">
              <a:rPr lang="en-GB" smtClean="0"/>
              <a:t>25/08/2020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16482-82AB-4570-8F23-F2E285374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1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Source Control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traceability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easy rollbacks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Comments are not source control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Manual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Tediuous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Prone to error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Development DB + Prod DB could be out of sync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means changes behavior for your applications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Overwriting others works (</a:t>
            </a:r>
            <a:r>
              <a:rPr lang="en-US" dirty="0" err="1"/>
              <a:t>sprocs</a:t>
            </a:r>
            <a:r>
              <a:rPr lang="en-US" dirty="0"/>
              <a:t>, views, functions,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Hard to pull in others changes because there is no forced 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441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267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330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452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396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258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080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642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694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5056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253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4129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686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679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102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8638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4698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833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7876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739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665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829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81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45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105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97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30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043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5A6F-66E5-4952-83A7-8DCF78C5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49E28-CCD6-40FB-9C0E-60B3C1124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731DF-10FD-42E2-AC8D-82FA94D02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9D9A1-9101-47B5-9977-28A7AA5C9850}" type="datetimeFigureOut">
              <a:rPr lang="en-GB" smtClean="0"/>
              <a:t>25/08/2020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BFC7F-A8F6-4D4D-96C2-A680A6FFB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F572F-3306-49E7-8C35-1B347796E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5AAD5-5A2D-4F14-8F93-D37D108481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31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sv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-gate.com/simple-talk/opinion/editorials/implementing-devops-doesnt-get-rid-of-database-administrators/" TargetMode="Externa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lyway/flyway" TargetMode="External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-gate.com/simple-talk/" TargetMode="External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hyperlink" Target="https://www.red-gate.com/solutions/database-devops/report-2020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www.red-gate.com/simple-talk/sql/database-devops-sql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sv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5AFDD12-4785-44E4-882A-F99D69B17A04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274" b="40836"/>
          <a:stretch/>
        </p:blipFill>
        <p:spPr>
          <a:xfrm>
            <a:off x="-1" y="0"/>
            <a:ext cx="1221468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D65FC1-854A-4DBE-BD96-6DEE4479585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2"/>
            </p:custDataLst>
          </p:nvPr>
        </p:nvSpPr>
        <p:spPr>
          <a:xfrm>
            <a:off x="883920" y="822960"/>
            <a:ext cx="6766560" cy="332232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938C6-E3F4-42C5-871D-EFBE78B30F2F}"/>
              </a:ext>
            </a:extLst>
          </p:cNvPr>
          <p:cNvSpPr txBox="1"/>
          <p:nvPr/>
        </p:nvSpPr>
        <p:spPr>
          <a:xfrm>
            <a:off x="883920" y="1560126"/>
            <a:ext cx="883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SQL Server DevOps:</a:t>
            </a:r>
          </a:p>
          <a:p>
            <a:pPr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Getting Started</a:t>
            </a:r>
            <a:endParaRPr lang="en-US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948B3B-2E71-4976-A99D-C6A3A45E7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2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novan Brown | Enterprise Transformation (and You Can Too ...">
            <a:extLst>
              <a:ext uri="{FF2B5EF4-FFF2-40B4-BE49-F238E27FC236}">
                <a16:creationId xmlns:a16="http://schemas.microsoft.com/office/drawing/2014/main" id="{79D5F083-3DBC-4C88-99A1-B40BDBA7F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DA0743-05EE-4F03-98B8-5C5488F0E2F5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88BD2D-6D75-442A-A673-B9E618C67D54}"/>
              </a:ext>
            </a:extLst>
          </p:cNvPr>
          <p:cNvSpPr txBox="1">
            <a:spLocks/>
          </p:cNvSpPr>
          <p:nvPr/>
        </p:nvSpPr>
        <p:spPr>
          <a:xfrm>
            <a:off x="572140" y="1500387"/>
            <a:ext cx="11112929" cy="344728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rgbClr val="191919"/>
                </a:solidFill>
                <a:latin typeface="Roboto Medium"/>
                <a:ea typeface="+mj-ea"/>
                <a:cs typeface="Roboto Medium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“DevOps is the union of people, process, and products to enable continuous delivery of </a:t>
            </a:r>
            <a:r>
              <a:rPr lang="en-GB" sz="6600" b="1" i="1" u="sng" dirty="0">
                <a:solidFill>
                  <a:schemeClr val="bg1"/>
                </a:solidFill>
                <a:latin typeface="gatebase Medium" panose="00000500000000000000" pitchFamily="50" charset="0"/>
              </a:rPr>
              <a:t>value</a:t>
            </a: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 to our </a:t>
            </a:r>
            <a:r>
              <a:rPr lang="en-GB" sz="6600" b="1" i="1" u="sng" dirty="0">
                <a:solidFill>
                  <a:schemeClr val="bg1"/>
                </a:solidFill>
                <a:latin typeface="gatebase Medium" panose="00000500000000000000" pitchFamily="50" charset="0"/>
              </a:rPr>
              <a:t>end users</a:t>
            </a: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.”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6468E8D-E523-4612-BD3E-2440D4264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16FB6-276C-49BF-A7EE-89916953517C}"/>
              </a:ext>
            </a:extLst>
          </p:cNvPr>
          <p:cNvSpPr txBox="1"/>
          <p:nvPr/>
        </p:nvSpPr>
        <p:spPr>
          <a:xfrm>
            <a:off x="1651274" y="5100409"/>
            <a:ext cx="8889451" cy="1107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Donovan Brown</a:t>
            </a:r>
          </a:p>
          <a:p>
            <a:pPr algn="ctr">
              <a:lnSpc>
                <a:spcPct val="150000"/>
              </a:lnSpc>
            </a:pPr>
            <a:r>
              <a:rPr lang="en-GB" spc="1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Microsoft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C5ACF-6EFA-48B7-A686-04E8F84215E2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solidFill>
                  <a:schemeClr val="bg1"/>
                </a:solidFill>
                <a:latin typeface="gatebase Medium" panose="00000500000000000000" pitchFamily="50" charset="0"/>
                <a:ea typeface="Roboto Medium" pitchFamily="2" charset="0"/>
              </a:rPr>
              <a:t>What is DevOps?</a:t>
            </a:r>
          </a:p>
        </p:txBody>
      </p:sp>
    </p:spTree>
    <p:extLst>
      <p:ext uri="{BB962C8B-B14F-4D97-AF65-F5344CB8AC3E}">
        <p14:creationId xmlns:p14="http://schemas.microsoft.com/office/powerpoint/2010/main" val="3061881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CDC50FB-8503-4FC6-8AC8-86758D1EB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101" y="285369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DA0743-05EE-4F03-98B8-5C5488F0E2F5}"/>
              </a:ext>
            </a:extLst>
          </p:cNvPr>
          <p:cNvSpPr/>
          <p:nvPr/>
        </p:nvSpPr>
        <p:spPr>
          <a:xfrm>
            <a:off x="3729" y="0"/>
            <a:ext cx="12192000" cy="68640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88BD2D-6D75-442A-A673-B9E618C67D54}"/>
              </a:ext>
            </a:extLst>
          </p:cNvPr>
          <p:cNvSpPr txBox="1">
            <a:spLocks/>
          </p:cNvSpPr>
          <p:nvPr/>
        </p:nvSpPr>
        <p:spPr>
          <a:xfrm>
            <a:off x="572140" y="1500387"/>
            <a:ext cx="11112929" cy="344728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rgbClr val="191919"/>
                </a:solidFill>
                <a:latin typeface="Roboto Medium"/>
                <a:ea typeface="+mj-ea"/>
                <a:cs typeface="Roboto Medium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“You can’t change culture and process with a credit card.”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6468E8D-E523-4612-BD3E-2440D4264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16FB6-276C-49BF-A7EE-89916953517C}"/>
              </a:ext>
            </a:extLst>
          </p:cNvPr>
          <p:cNvSpPr txBox="1"/>
          <p:nvPr/>
        </p:nvSpPr>
        <p:spPr>
          <a:xfrm>
            <a:off x="1651274" y="5100409"/>
            <a:ext cx="8889451" cy="1107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Julie Gunderson</a:t>
            </a:r>
          </a:p>
          <a:p>
            <a:pPr algn="ctr">
              <a:lnSpc>
                <a:spcPct val="150000"/>
              </a:lnSpc>
            </a:pPr>
            <a:r>
              <a:rPr lang="en-GB" spc="1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PagerDuty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B9CC0-F438-44AE-9B70-BCC69F216A7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solidFill>
                  <a:schemeClr val="bg1"/>
                </a:solidFill>
                <a:latin typeface="gatebase Medium" panose="00000500000000000000" pitchFamily="50" charset="0"/>
                <a:ea typeface="Roboto Medium" pitchFamily="2" charset="0"/>
              </a:rPr>
              <a:t>What is DevOps?</a:t>
            </a:r>
          </a:p>
        </p:txBody>
      </p:sp>
    </p:spTree>
    <p:extLst>
      <p:ext uri="{BB962C8B-B14F-4D97-AF65-F5344CB8AC3E}">
        <p14:creationId xmlns:p14="http://schemas.microsoft.com/office/powerpoint/2010/main" val="1954164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Basic Desired Outcomes of SQL Server DevOps Pipelines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1F7BAC-148C-4055-A078-FA3955FFA8E9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077806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latin typeface="Roboto regular" panose="020B0604020202020204" charset="0"/>
                <a:ea typeface="Roboto regular" panose="020B0604020202020204" charset="0"/>
                <a:cs typeface="Roboto regular" panose="020B0604020202020204" charset="0"/>
              </a:rPr>
              <a:t>Database in source control</a:t>
            </a:r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latin typeface="Roboto regular" panose="020B0604020202020204" charset="0"/>
                <a:ea typeface="Roboto regular" panose="020B0604020202020204" charset="0"/>
                <a:cs typeface="Roboto regular" panose="020B0604020202020204" charset="0"/>
              </a:rPr>
              <a:t>Database deployments at most 1 click of 1 button</a:t>
            </a:r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latin typeface="Roboto regular" panose="020B0604020202020204" charset="0"/>
                <a:ea typeface="Roboto regular" panose="020B0604020202020204" charset="0"/>
                <a:cs typeface="Roboto regular" panose="020B0604020202020204" charset="0"/>
              </a:rPr>
              <a:t>Database builds to verify each commit</a:t>
            </a:r>
          </a:p>
        </p:txBody>
      </p:sp>
    </p:spTree>
    <p:extLst>
      <p:ext uri="{BB962C8B-B14F-4D97-AF65-F5344CB8AC3E}">
        <p14:creationId xmlns:p14="http://schemas.microsoft.com/office/powerpoint/2010/main" val="287973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3F2FF-A3B1-4279-A6A9-176371F67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753" y="333046"/>
            <a:ext cx="6514493" cy="632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8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Why is this hard?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99DC87-ACB8-43FF-ACBC-4BAC009AEC6C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077806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Source control not first class in default SQL Tools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Sins have been committed in your legacy databases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Requires Devs + DBA’s to actually talk to each other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DBA’s think they’re getting cut out (spoiler: </a:t>
            </a:r>
            <a:r>
              <a:rPr lang="en-GB" sz="26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  <a:hlinkClick r:id="rId8"/>
              </a:rPr>
              <a:t>they’re not</a:t>
            </a:r>
            <a:r>
              <a:rPr lang="en-GB" sz="26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)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Database is stateful, applications are not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Rollbacks require thought</a:t>
            </a:r>
          </a:p>
        </p:txBody>
      </p:sp>
    </p:spTree>
    <p:extLst>
      <p:ext uri="{BB962C8B-B14F-4D97-AF65-F5344CB8AC3E}">
        <p14:creationId xmlns:p14="http://schemas.microsoft.com/office/powerpoint/2010/main" val="265238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229360" y="2809982"/>
            <a:ext cx="973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…but how?</a:t>
            </a:r>
            <a:endParaRPr lang="en-US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48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Source Control: What?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F52436-4DD9-47E1-9AF4-17BACA233357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077806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Schema Structure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Tables, Views, Stored Procedures, all DDL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Static Data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Data needed for the application to run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Ex: Lookup tables, roles, configuration</a:t>
            </a:r>
          </a:p>
        </p:txBody>
      </p:sp>
    </p:spTree>
    <p:extLst>
      <p:ext uri="{BB962C8B-B14F-4D97-AF65-F5344CB8AC3E}">
        <p14:creationId xmlns:p14="http://schemas.microsoft.com/office/powerpoint/2010/main" val="86982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Source Control: How?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886194-3753-4AB7-ABFB-2CEDA3F729CC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077806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Migration based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Every change is scripted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Scripts committed to source control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Scripts run in order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Tools: SQL Change Automation and Flyway</a:t>
            </a:r>
          </a:p>
        </p:txBody>
      </p:sp>
    </p:spTree>
    <p:extLst>
      <p:ext uri="{BB962C8B-B14F-4D97-AF65-F5344CB8AC3E}">
        <p14:creationId xmlns:p14="http://schemas.microsoft.com/office/powerpoint/2010/main" val="23481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Source Control: How?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7899EC-28F9-4702-BA7F-FFBF3C3FD974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139126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Database Code + Application Code should be in same repo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One PR for app and SQL Code</a:t>
            </a:r>
          </a:p>
        </p:txBody>
      </p:sp>
    </p:spTree>
    <p:extLst>
      <p:ext uri="{BB962C8B-B14F-4D97-AF65-F5344CB8AC3E}">
        <p14:creationId xmlns:p14="http://schemas.microsoft.com/office/powerpoint/2010/main" val="322594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Tool Review: Flyway by Redgate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49D24F-2428-4A7E-B3C0-096A3A10452F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139126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  <a:hlinkClick r:id="rId8"/>
              </a:rPr>
              <a:t>Open source</a:t>
            </a:r>
            <a:endParaRPr lang="en-GB" sz="3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CLI Tool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Migration-based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Supports versioned migrations and repeatable</a:t>
            </a:r>
          </a:p>
        </p:txBody>
      </p:sp>
    </p:spTree>
    <p:extLst>
      <p:ext uri="{BB962C8B-B14F-4D97-AF65-F5344CB8AC3E}">
        <p14:creationId xmlns:p14="http://schemas.microsoft.com/office/powerpoint/2010/main" val="125524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Audience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40" y="1373823"/>
            <a:ext cx="10004420" cy="932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Want to automate but don’t know where to begin</a:t>
            </a:r>
          </a:p>
        </p:txBody>
      </p:sp>
    </p:spTree>
    <p:extLst>
      <p:ext uri="{BB962C8B-B14F-4D97-AF65-F5344CB8AC3E}">
        <p14:creationId xmlns:p14="http://schemas.microsoft.com/office/powerpoint/2010/main" val="1737081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Tool Review: Redgate SQL Change Automation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E85684-0C5D-41F5-8A7B-CAB345151B8F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139126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Also supports showing final state of DB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Visual Studio and SSMS Extension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Integrates with </a:t>
            </a:r>
            <a:r>
              <a:rPr lang="en-GB" sz="3200" dirty="0" err="1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MSBuild</a:t>
            </a: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, Azure DevOps, TeamCity, Octopus Deploy, and others</a:t>
            </a:r>
          </a:p>
        </p:txBody>
      </p:sp>
    </p:spTree>
    <p:extLst>
      <p:ext uri="{BB962C8B-B14F-4D97-AF65-F5344CB8AC3E}">
        <p14:creationId xmlns:p14="http://schemas.microsoft.com/office/powerpoint/2010/main" val="218681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Automated Builds: How?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2443E92-FFE8-415A-A34C-BE9181D7BBD9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139126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Deploy migrations to independent DB as test run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Use Build Tool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Azure DevOps, GitHub Actions, TeamCity, Jenkins, Bamboo, etc.</a:t>
            </a:r>
          </a:p>
        </p:txBody>
      </p:sp>
    </p:spTree>
    <p:extLst>
      <p:ext uri="{BB962C8B-B14F-4D97-AF65-F5344CB8AC3E}">
        <p14:creationId xmlns:p14="http://schemas.microsoft.com/office/powerpoint/2010/main" val="8181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Automated Deployments: How?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CB10C9-E1D0-4131-B22A-D5AB0B0EA5D9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139126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Deploy migrations to each Environment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Swap out secrets (connection strings)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Use Deployment Tool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Azure DevOps, Octopus Deploy, a Build Tool, etc.</a:t>
            </a:r>
          </a:p>
        </p:txBody>
      </p:sp>
    </p:spTree>
    <p:extLst>
      <p:ext uri="{BB962C8B-B14F-4D97-AF65-F5344CB8AC3E}">
        <p14:creationId xmlns:p14="http://schemas.microsoft.com/office/powerpoint/2010/main" val="163840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Proposed Workflow – Starting Point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4EE4C0-79C7-4DE4-A17F-C104B7375963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139126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Developer adds their application code and SQL Code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Developer sends PR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Another Developer reviews application code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DBA/senior reviews SQL code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When both approved, code is merged into your </a:t>
            </a:r>
            <a:r>
              <a:rPr lang="en-GB" sz="220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main branch</a:t>
            </a:r>
            <a:endParaRPr lang="en-GB" sz="2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Code is built independently to verify commit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Deployments are a single button click</a:t>
            </a:r>
          </a:p>
        </p:txBody>
      </p:sp>
    </p:spTree>
    <p:extLst>
      <p:ext uri="{BB962C8B-B14F-4D97-AF65-F5344CB8AC3E}">
        <p14:creationId xmlns:p14="http://schemas.microsoft.com/office/powerpoint/2010/main" val="203794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229360" y="2086319"/>
            <a:ext cx="9733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Workflow Demo </a:t>
            </a:r>
          </a:p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with Azure DevOps</a:t>
            </a:r>
            <a:endParaRPr lang="en-US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247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Common Gotcha’s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F40C6F-5237-443E-942F-EE69A939851D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139126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You will pay for the sins of your ancestors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Linked Servers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Cross DB Hopping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Fully Qualified Database Names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No named column defaults</a:t>
            </a:r>
          </a:p>
        </p:txBody>
      </p:sp>
    </p:spTree>
    <p:extLst>
      <p:ext uri="{BB962C8B-B14F-4D97-AF65-F5344CB8AC3E}">
        <p14:creationId xmlns:p14="http://schemas.microsoft.com/office/powerpoint/2010/main" val="99778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Rollbacks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ACED79-CB3F-4EC3-B4A7-35B788CDD0B4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139126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Not worth the headache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Context. How do you rollback a DELETE or TRUNCATE?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Restore from backup, but lose data between deploy and restore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Instead: Roll forward</a:t>
            </a:r>
          </a:p>
        </p:txBody>
      </p:sp>
    </p:spTree>
    <p:extLst>
      <p:ext uri="{BB962C8B-B14F-4D97-AF65-F5344CB8AC3E}">
        <p14:creationId xmlns:p14="http://schemas.microsoft.com/office/powerpoint/2010/main" val="340989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People Challenges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FDDB10-E210-47B1-9B00-B657033632F6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139126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Mindset Shift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The more you can force “no one has Prod” the better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Force everything to go through the pipeline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Devs + DBA’s need to work together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Customer focus</a:t>
            </a:r>
          </a:p>
        </p:txBody>
      </p:sp>
    </p:spTree>
    <p:extLst>
      <p:ext uri="{BB962C8B-B14F-4D97-AF65-F5344CB8AC3E}">
        <p14:creationId xmlns:p14="http://schemas.microsoft.com/office/powerpoint/2010/main" val="366542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Takeaways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39" y="1373823"/>
            <a:ext cx="11305435" cy="487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Awareness to tools available to you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Source Control your DB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Auto Build and Deploy those Source Controlled Migrations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Gotcha’s – tools, existing DB sins, people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3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73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084981" y="727066"/>
            <a:ext cx="97332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You </a:t>
            </a:r>
            <a:r>
              <a:rPr lang="en-GB" sz="6000" b="1" i="1" u="sng" dirty="0">
                <a:solidFill>
                  <a:schemeClr val="bg1"/>
                </a:solidFill>
                <a:latin typeface="gatebase Medium" panose="00000500000000000000" pitchFamily="50" charset="0"/>
              </a:rPr>
              <a:t>CAN</a:t>
            </a: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 do this.</a:t>
            </a:r>
          </a:p>
          <a:p>
            <a:pPr algn="ctr">
              <a:lnSpc>
                <a:spcPct val="100000"/>
              </a:lnSpc>
            </a:pPr>
            <a:endParaRPr lang="en-GB" sz="6000" dirty="0">
              <a:solidFill>
                <a:schemeClr val="bg1"/>
              </a:solidFill>
              <a:latin typeface="gatebase Medium" panose="000005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The only question is…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5AA059-8F54-474E-9815-35E8725C7901}"/>
              </a:ext>
            </a:extLst>
          </p:cNvPr>
          <p:cNvSpPr txBox="1"/>
          <p:nvPr/>
        </p:nvSpPr>
        <p:spPr>
          <a:xfrm>
            <a:off x="829721" y="3589388"/>
            <a:ext cx="97332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endParaRPr lang="en-GB" sz="6000" dirty="0">
              <a:solidFill>
                <a:schemeClr val="bg1"/>
              </a:solidFill>
              <a:latin typeface="gatebase Medium" panose="000005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Does your organization want to?</a:t>
            </a:r>
          </a:p>
        </p:txBody>
      </p:sp>
    </p:spTree>
    <p:extLst>
      <p:ext uri="{BB962C8B-B14F-4D97-AF65-F5344CB8AC3E}">
        <p14:creationId xmlns:p14="http://schemas.microsoft.com/office/powerpoint/2010/main" val="335432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Agenda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0CF0CC-2636-4D0C-8DD7-03B22F960960}"/>
              </a:ext>
            </a:extLst>
          </p:cNvPr>
          <p:cNvSpPr txBox="1"/>
          <p:nvPr/>
        </p:nvSpPr>
        <p:spPr>
          <a:xfrm>
            <a:off x="572140" y="1373823"/>
            <a:ext cx="10004420" cy="487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What choices do I need to make?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What tools are out there?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What hurdles will I face?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Demo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571820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Resources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39" y="1373823"/>
            <a:ext cx="11305435" cy="3965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4400" dirty="0">
                <a:hlinkClick r:id="rId8"/>
              </a:rPr>
              <a:t>Redgate Simple Talk Blogs</a:t>
            </a:r>
            <a:endParaRPr lang="en-US" sz="4400" dirty="0">
              <a:hlinkClick r:id="rId9"/>
            </a:endParaRPr>
          </a:p>
          <a:p>
            <a:pPr marL="914400" indent="-9144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4400" dirty="0">
                <a:hlinkClick r:id="rId9"/>
              </a:rPr>
              <a:t>Redgate Database DevOps Blogs</a:t>
            </a:r>
            <a:endParaRPr lang="en-US" sz="4400" dirty="0"/>
          </a:p>
          <a:p>
            <a:pPr marL="914400" indent="-9144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4400" dirty="0">
                <a:hlinkClick r:id="rId10"/>
              </a:rPr>
              <a:t>Redgate 2020 State of DevOps Survey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20961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330726" y="2809982"/>
            <a:ext cx="973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Questions?</a:t>
            </a:r>
            <a:endParaRPr lang="en-US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E66DD-DE7B-45AB-B6E1-ABC0C0CE4466}"/>
              </a:ext>
            </a:extLst>
          </p:cNvPr>
          <p:cNvSpPr txBox="1"/>
          <p:nvPr/>
        </p:nvSpPr>
        <p:spPr>
          <a:xfrm>
            <a:off x="316230" y="5087638"/>
            <a:ext cx="8889451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@ScottSauber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scott@saubersoftware.com</a:t>
            </a:r>
          </a:p>
        </p:txBody>
      </p:sp>
    </p:spTree>
    <p:extLst>
      <p:ext uri="{BB962C8B-B14F-4D97-AF65-F5344CB8AC3E}">
        <p14:creationId xmlns:p14="http://schemas.microsoft.com/office/powerpoint/2010/main" val="1603449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330726" y="2809982"/>
            <a:ext cx="973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Thanks!</a:t>
            </a:r>
            <a:endParaRPr lang="en-US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4F128-46C6-419C-A434-8F43A28351E0}"/>
              </a:ext>
            </a:extLst>
          </p:cNvPr>
          <p:cNvSpPr txBox="1"/>
          <p:nvPr/>
        </p:nvSpPr>
        <p:spPr>
          <a:xfrm>
            <a:off x="316230" y="5087638"/>
            <a:ext cx="8889451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@ScottSauber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scott@saubersoftware.com</a:t>
            </a:r>
          </a:p>
        </p:txBody>
      </p:sp>
    </p:spTree>
    <p:extLst>
      <p:ext uri="{BB962C8B-B14F-4D97-AF65-F5344CB8AC3E}">
        <p14:creationId xmlns:p14="http://schemas.microsoft.com/office/powerpoint/2010/main" val="34989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Purpose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40" y="1373823"/>
            <a:ext cx="10004420" cy="191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Know your options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Know where to start</a:t>
            </a:r>
          </a:p>
        </p:txBody>
      </p:sp>
    </p:spTree>
    <p:extLst>
      <p:ext uri="{BB962C8B-B14F-4D97-AF65-F5344CB8AC3E}">
        <p14:creationId xmlns:p14="http://schemas.microsoft.com/office/powerpoint/2010/main" val="1624740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3">
            <a:extLst>
              <a:ext uri="{FF2B5EF4-FFF2-40B4-BE49-F238E27FC236}">
                <a16:creationId xmlns:a16="http://schemas.microsoft.com/office/drawing/2014/main" id="{AC20A083-C70E-48D4-AFE9-7F94D411456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>
          <a:xfrm>
            <a:off x="0" y="0"/>
            <a:ext cx="8484234" cy="6858000"/>
          </a:xfrm>
          <a:custGeom>
            <a:avLst/>
            <a:gdLst>
              <a:gd name="connsiteX0" fmla="*/ 8006081 w 8484234"/>
              <a:gd name="connsiteY0" fmla="*/ 0 h 6858000"/>
              <a:gd name="connsiteX1" fmla="*/ 0 w 8484234"/>
              <a:gd name="connsiteY1" fmla="*/ 0 h 6858000"/>
              <a:gd name="connsiteX2" fmla="*/ 0 w 8484234"/>
              <a:gd name="connsiteY2" fmla="*/ 6858000 h 6858000"/>
              <a:gd name="connsiteX3" fmla="*/ 8484235 w 8484234"/>
              <a:gd name="connsiteY3" fmla="*/ 6858000 h 6858000"/>
              <a:gd name="connsiteX4" fmla="*/ 5884545 w 8484234"/>
              <a:gd name="connsiteY4" fmla="*/ 2052320 h 6858000"/>
              <a:gd name="connsiteX5" fmla="*/ 8006081 w 848423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4234" h="6858000">
                <a:moveTo>
                  <a:pt x="8006081" y="0"/>
                </a:moveTo>
                <a:lnTo>
                  <a:pt x="0" y="0"/>
                </a:lnTo>
                <a:lnTo>
                  <a:pt x="0" y="6858000"/>
                </a:lnTo>
                <a:lnTo>
                  <a:pt x="8484235" y="6858000"/>
                </a:lnTo>
                <a:lnTo>
                  <a:pt x="5884545" y="2052320"/>
                </a:lnTo>
                <a:cubicBezTo>
                  <a:pt x="6195695" y="1414145"/>
                  <a:pt x="6970395" y="675005"/>
                  <a:pt x="8006081" y="0"/>
                </a:cubicBezTo>
                <a:close/>
              </a:path>
            </a:pathLst>
          </a:custGeom>
          <a:solidFill>
            <a:srgbClr val="FFFFFF"/>
          </a:soli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082F0-2B6B-454C-BDE3-8DC68FCB0408}"/>
              </a:ext>
            </a:extLst>
          </p:cNvPr>
          <p:cNvSpPr txBox="1"/>
          <p:nvPr/>
        </p:nvSpPr>
        <p:spPr>
          <a:xfrm>
            <a:off x="572140" y="1651605"/>
            <a:ext cx="46778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CC0000"/>
                </a:solidFill>
                <a:latin typeface="gatebase Medium" panose="00000500000000000000" pitchFamily="50" charset="0"/>
                <a:ea typeface="Roboto" charset="0"/>
                <a:cs typeface="Roboto" charset="0"/>
              </a:rPr>
              <a:t>Scott Sauber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818C3-D726-4B6C-A897-0116D4D0242E}"/>
              </a:ext>
            </a:extLst>
          </p:cNvPr>
          <p:cNvSpPr txBox="1"/>
          <p:nvPr/>
        </p:nvSpPr>
        <p:spPr>
          <a:xfrm>
            <a:off x="572140" y="2744764"/>
            <a:ext cx="4411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Roboto Medium" panose="02000000000000000000" pitchFamily="2" charset="0"/>
                <a:ea typeface="Roboto Medium" panose="02000000000000000000" pitchFamily="2" charset="0"/>
                <a:cs typeface="Arial"/>
              </a:rPr>
              <a:t>Software Consultant</a:t>
            </a:r>
            <a:endParaRPr lang="en-US" sz="3600" b="1" dirty="0">
              <a:latin typeface="Roboto Medium" panose="02000000000000000000" pitchFamily="2" charset="0"/>
              <a:ea typeface="Roboto Medium" panose="02000000000000000000" pitchFamily="2" charset="0"/>
              <a:cs typeface="Arial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5491F8F-2ED4-46F8-8EBC-D05101EA6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439" y="4933068"/>
            <a:ext cx="377747" cy="3046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B3A46C-51D3-4EA5-8ADC-2323A0C07D8A}"/>
              </a:ext>
            </a:extLst>
          </p:cNvPr>
          <p:cNvSpPr/>
          <p:nvPr/>
        </p:nvSpPr>
        <p:spPr>
          <a:xfrm>
            <a:off x="1289075" y="4854553"/>
            <a:ext cx="434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700"/>
              </a:spcAft>
            </a:pPr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@ScottSauber</a:t>
            </a:r>
            <a:endParaRPr lang="en-US" sz="2400" b="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52F1D-7942-4A9E-B56A-26AA13B078DF}"/>
              </a:ext>
            </a:extLst>
          </p:cNvPr>
          <p:cNvSpPr txBox="1"/>
          <p:nvPr/>
        </p:nvSpPr>
        <p:spPr>
          <a:xfrm>
            <a:off x="593160" y="3336894"/>
            <a:ext cx="3510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dirty="0">
                <a:latin typeface="Roboto" charset="0"/>
                <a:cs typeface="Arial"/>
              </a:rPr>
              <a:t>Developer (not DBA)</a:t>
            </a:r>
          </a:p>
          <a:p>
            <a:r>
              <a:rPr lang="en-GB" sz="2000" dirty="0">
                <a:latin typeface="Roboto" charset="0"/>
                <a:cs typeface="Arial"/>
              </a:rPr>
              <a:t>Friend of Redgate</a:t>
            </a:r>
          </a:p>
          <a:p>
            <a:r>
              <a:rPr lang="en-GB" sz="2000" b="0" dirty="0">
                <a:latin typeface="Roboto" charset="0"/>
                <a:cs typeface="Arial"/>
              </a:rPr>
              <a:t>Automated over 50 DB’s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DF512A3-4ACC-48D3-B014-7E652C4C16F1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2"/>
            </p:custDataLst>
          </p:nvPr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271" t="36259" r="28503" b="47229"/>
          <a:stretch/>
        </p:blipFill>
        <p:spPr>
          <a:xfrm>
            <a:off x="0" y="4887060"/>
            <a:ext cx="8497019" cy="1990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49BCE-720B-419F-8597-9D5156797D0F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About me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244B530-0939-4BD9-8AF7-EDB51FCA71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F2184AD-7556-4054-88DA-9669F6FBE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891" y="772849"/>
            <a:ext cx="3694754" cy="544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92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Manual Workflows with DB’s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6A7586-9406-4950-9DB3-EE43358007E0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077806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latin typeface="Roboto regular" panose="020B0604020202020204" charset="0"/>
                <a:ea typeface="Roboto regular" panose="020B0604020202020204" charset="0"/>
                <a:cs typeface="Roboto regular" panose="020B0604020202020204" charset="0"/>
              </a:rPr>
              <a:t>Devs write, review, deploy SQL</a:t>
            </a:r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latin typeface="Roboto regular" panose="020B0604020202020204" charset="0"/>
                <a:ea typeface="Roboto regular" panose="020B0604020202020204" charset="0"/>
                <a:cs typeface="Roboto regular" panose="020B0604020202020204" charset="0"/>
              </a:rPr>
              <a:t>Devs write, DBA reviews and deploy SQL</a:t>
            </a:r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latin typeface="Roboto regular" panose="020B0604020202020204" charset="0"/>
                <a:ea typeface="Roboto regular" panose="020B0604020202020204" charset="0"/>
                <a:cs typeface="Roboto regular" panose="020B0604020202020204" charset="0"/>
              </a:rPr>
              <a:t>DBAs write, review, deploy SQL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F6D75-FD78-4404-8AC4-8FED5277F3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58"/>
          <a:stretch/>
        </p:blipFill>
        <p:spPr>
          <a:xfrm>
            <a:off x="610478" y="1352733"/>
            <a:ext cx="9308019" cy="437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1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Why </a:t>
            </a:r>
            <a:r>
              <a:rPr lang="en-GB" sz="2500" dirty="0">
                <a:latin typeface="gatebase Medium" panose="00000500000000000000" pitchFamily="50" charset="0"/>
                <a:ea typeface="Roboto Medium" pitchFamily="2" charset="0"/>
              </a:rPr>
              <a:t>is manual painful?</a:t>
            </a:r>
            <a:endParaRPr lang="en-GB" sz="2500" b="0" dirty="0">
              <a:latin typeface="gatebase Medium" panose="00000500000000000000" pitchFamily="50" charset="0"/>
              <a:ea typeface="Roboto Medium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FBDF4-F63D-4AAA-8888-E3F3FD12AAD7}"/>
              </a:ext>
            </a:extLst>
          </p:cNvPr>
          <p:cNvSpPr txBox="1">
            <a:spLocks/>
          </p:cNvSpPr>
          <p:nvPr/>
        </p:nvSpPr>
        <p:spPr>
          <a:xfrm>
            <a:off x="572140" y="1379827"/>
            <a:ext cx="1077806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latin typeface="Roboto regular" panose="020B0604020202020204" charset="0"/>
                <a:ea typeface="Roboto regular" panose="020B0604020202020204" charset="0"/>
                <a:cs typeface="Roboto regular" panose="020B0604020202020204" charset="0"/>
              </a:rPr>
              <a:t>No Source Control</a:t>
            </a:r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latin typeface="Roboto regular" panose="020B0604020202020204" charset="0"/>
                <a:ea typeface="Roboto regular" panose="020B0604020202020204" charset="0"/>
                <a:cs typeface="Roboto regular" panose="020B0604020202020204" charset="0"/>
              </a:rPr>
              <a:t>Humans</a:t>
            </a:r>
          </a:p>
          <a:p>
            <a:pPr marL="457200" indent="-457200">
              <a:lnSpc>
                <a:spcPct val="2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latin typeface="Roboto regular" panose="020B0604020202020204" charset="0"/>
                <a:ea typeface="Roboto regular" panose="020B0604020202020204" charset="0"/>
                <a:cs typeface="Roboto regular" panose="020B0604020202020204" charset="0"/>
              </a:rPr>
              <a:t>Dev DB + Prod DB out of sync</a:t>
            </a:r>
          </a:p>
        </p:txBody>
      </p:sp>
    </p:spTree>
    <p:extLst>
      <p:ext uri="{BB962C8B-B14F-4D97-AF65-F5344CB8AC3E}">
        <p14:creationId xmlns:p14="http://schemas.microsoft.com/office/powerpoint/2010/main" val="348183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novan Brown | Enterprise Transformation (and You Can Too ...">
            <a:extLst>
              <a:ext uri="{FF2B5EF4-FFF2-40B4-BE49-F238E27FC236}">
                <a16:creationId xmlns:a16="http://schemas.microsoft.com/office/drawing/2014/main" id="{79D5F083-3DBC-4C88-99A1-B40BDBA7F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DA0743-05EE-4F03-98B8-5C5488F0E2F5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88BD2D-6D75-442A-A673-B9E618C67D54}"/>
              </a:ext>
            </a:extLst>
          </p:cNvPr>
          <p:cNvSpPr txBox="1">
            <a:spLocks/>
          </p:cNvSpPr>
          <p:nvPr/>
        </p:nvSpPr>
        <p:spPr>
          <a:xfrm>
            <a:off x="572140" y="1500387"/>
            <a:ext cx="11112929" cy="344728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rgbClr val="191919"/>
                </a:solidFill>
                <a:latin typeface="Roboto Medium"/>
                <a:ea typeface="+mj-ea"/>
                <a:cs typeface="Roboto Medium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“DevOps is the union of people, process, and products to enable continuous delivery of value to our end users.”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6468E8D-E523-4612-BD3E-2440D4264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16FB6-276C-49BF-A7EE-89916953517C}"/>
              </a:ext>
            </a:extLst>
          </p:cNvPr>
          <p:cNvSpPr txBox="1"/>
          <p:nvPr/>
        </p:nvSpPr>
        <p:spPr>
          <a:xfrm>
            <a:off x="1651274" y="5100409"/>
            <a:ext cx="8889451" cy="1107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Donovan Brown</a:t>
            </a:r>
          </a:p>
          <a:p>
            <a:pPr algn="ctr">
              <a:lnSpc>
                <a:spcPct val="150000"/>
              </a:lnSpc>
            </a:pPr>
            <a:r>
              <a:rPr lang="en-GB" spc="1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Microsoft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AA22F6-6D38-4EF0-A456-ACD596D793E9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solidFill>
                  <a:schemeClr val="bg1"/>
                </a:solidFill>
                <a:latin typeface="gatebase Medium" panose="00000500000000000000" pitchFamily="50" charset="0"/>
                <a:ea typeface="Roboto Medium" pitchFamily="2" charset="0"/>
              </a:rPr>
              <a:t>What is DevOps?</a:t>
            </a:r>
          </a:p>
        </p:txBody>
      </p:sp>
    </p:spTree>
    <p:extLst>
      <p:ext uri="{BB962C8B-B14F-4D97-AF65-F5344CB8AC3E}">
        <p14:creationId xmlns:p14="http://schemas.microsoft.com/office/powerpoint/2010/main" val="73496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novan Brown | Enterprise Transformation (and You Can Too ...">
            <a:extLst>
              <a:ext uri="{FF2B5EF4-FFF2-40B4-BE49-F238E27FC236}">
                <a16:creationId xmlns:a16="http://schemas.microsoft.com/office/drawing/2014/main" id="{79D5F083-3DBC-4C88-99A1-B40BDBA7F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DA0743-05EE-4F03-98B8-5C5488F0E2F5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88BD2D-6D75-442A-A673-B9E618C67D54}"/>
              </a:ext>
            </a:extLst>
          </p:cNvPr>
          <p:cNvSpPr txBox="1">
            <a:spLocks/>
          </p:cNvSpPr>
          <p:nvPr/>
        </p:nvSpPr>
        <p:spPr>
          <a:xfrm>
            <a:off x="572140" y="1500387"/>
            <a:ext cx="11112929" cy="344728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rgbClr val="191919"/>
                </a:solidFill>
                <a:latin typeface="Roboto Medium"/>
                <a:ea typeface="+mj-ea"/>
                <a:cs typeface="Roboto Medium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“DevOps is the union of </a:t>
            </a:r>
            <a:r>
              <a:rPr lang="en-GB" sz="6600" b="1" i="1" u="sng" dirty="0">
                <a:solidFill>
                  <a:schemeClr val="bg1"/>
                </a:solidFill>
                <a:latin typeface="gatebase Medium" panose="00000500000000000000" pitchFamily="50" charset="0"/>
              </a:rPr>
              <a:t>people</a:t>
            </a: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, </a:t>
            </a:r>
            <a:r>
              <a:rPr lang="en-GB" sz="6600" b="1" i="1" u="sng" dirty="0">
                <a:solidFill>
                  <a:schemeClr val="bg1"/>
                </a:solidFill>
                <a:latin typeface="gatebase Medium" panose="00000500000000000000" pitchFamily="50" charset="0"/>
              </a:rPr>
              <a:t>process</a:t>
            </a: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, and </a:t>
            </a:r>
            <a:r>
              <a:rPr lang="en-GB" sz="6600" b="1" i="1" u="sng" dirty="0">
                <a:solidFill>
                  <a:schemeClr val="bg1"/>
                </a:solidFill>
                <a:latin typeface="gatebase Medium" panose="00000500000000000000" pitchFamily="50" charset="0"/>
              </a:rPr>
              <a:t>products</a:t>
            </a: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 to enable continuous delivery of value to our end users.”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6468E8D-E523-4612-BD3E-2440D4264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16FB6-276C-49BF-A7EE-89916953517C}"/>
              </a:ext>
            </a:extLst>
          </p:cNvPr>
          <p:cNvSpPr txBox="1"/>
          <p:nvPr/>
        </p:nvSpPr>
        <p:spPr>
          <a:xfrm>
            <a:off x="1651274" y="5100409"/>
            <a:ext cx="8889451" cy="1107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Donovan Brown</a:t>
            </a:r>
          </a:p>
          <a:p>
            <a:pPr algn="ctr">
              <a:lnSpc>
                <a:spcPct val="150000"/>
              </a:lnSpc>
            </a:pPr>
            <a:r>
              <a:rPr lang="en-GB" spc="1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Microsoft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F159F-71C0-486B-8C90-A2C0EEDB9A7B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solidFill>
                  <a:schemeClr val="bg1"/>
                </a:solidFill>
                <a:latin typeface="gatebase Medium" panose="00000500000000000000" pitchFamily="50" charset="0"/>
                <a:ea typeface="Roboto Medium" pitchFamily="2" charset="0"/>
              </a:rPr>
              <a:t>What is DevOps?</a:t>
            </a:r>
          </a:p>
        </p:txBody>
      </p:sp>
    </p:spTree>
    <p:extLst>
      <p:ext uri="{BB962C8B-B14F-4D97-AF65-F5344CB8AC3E}">
        <p14:creationId xmlns:p14="http://schemas.microsoft.com/office/powerpoint/2010/main" val="35542842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60C779E989E145AAD13EC3F1475DCA" ma:contentTypeVersion="12" ma:contentTypeDescription="Create a new document." ma:contentTypeScope="" ma:versionID="4abc2dfa229ee7a2dc5c3409c1708b27">
  <xsd:schema xmlns:xsd="http://www.w3.org/2001/XMLSchema" xmlns:xs="http://www.w3.org/2001/XMLSchema" xmlns:p="http://schemas.microsoft.com/office/2006/metadata/properties" xmlns:ns2="09261daf-a6c8-4475-bfe4-e465f101f752" xmlns:ns3="cfa6ec7d-b27d-4976-a2d2-0968bdeefb84" targetNamespace="http://schemas.microsoft.com/office/2006/metadata/properties" ma:root="true" ma:fieldsID="423a1244185a155b28a70d32dd317ec3" ns2:_="" ns3:_="">
    <xsd:import namespace="09261daf-a6c8-4475-bfe4-e465f101f752"/>
    <xsd:import namespace="cfa6ec7d-b27d-4976-a2d2-0968bdeefb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61daf-a6c8-4475-bfe4-e465f101f7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6ec7d-b27d-4976-a2d2-0968bdeefb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D272DD-9F76-44F0-A0E2-FC79EA79B881}">
  <ds:schemaRefs>
    <ds:schemaRef ds:uri="09261daf-a6c8-4475-bfe4-e465f101f752"/>
    <ds:schemaRef ds:uri="cfa6ec7d-b27d-4976-a2d2-0968bdeefb8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A643577-B048-4AAB-8DA1-B073B5598E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E6F20C-FE1B-47AE-84EA-D0B65A9A709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6153</TotalTime>
  <Words>794</Words>
  <Application>Microsoft Office PowerPoint</Application>
  <PresentationFormat>Widescreen</PresentationFormat>
  <Paragraphs>166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Roboto MEDIUM italic</vt:lpstr>
      <vt:lpstr>Roboto regular</vt:lpstr>
      <vt:lpstr>Arial</vt:lpstr>
      <vt:lpstr>Courier New</vt:lpstr>
      <vt:lpstr>Calibri Light</vt:lpstr>
      <vt:lpstr>Calibri</vt:lpstr>
      <vt:lpstr>Roboto Medium</vt:lpstr>
      <vt:lpstr>gatebase Medium</vt:lpstr>
      <vt:lpstr>Roboto</vt:lpstr>
      <vt:lpstr>Roboto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Taylor</dc:creator>
  <cp:lastModifiedBy>Scott Sauber</cp:lastModifiedBy>
  <cp:revision>74</cp:revision>
  <dcterms:created xsi:type="dcterms:W3CDTF">2020-03-18T19:27:59Z</dcterms:created>
  <dcterms:modified xsi:type="dcterms:W3CDTF">2020-08-26T13:25:02Z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0x0101003760C779E989E145AAD13EC3F1475DCA</vt:lpwstr>
  </property>
</Properties>
</file>